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65" r:id="rId2"/>
    <p:sldId id="372" r:id="rId3"/>
    <p:sldId id="378" r:id="rId4"/>
    <p:sldId id="374" r:id="rId5"/>
    <p:sldId id="375" r:id="rId6"/>
    <p:sldId id="373" r:id="rId7"/>
    <p:sldId id="376" r:id="rId8"/>
    <p:sldId id="377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66CCFF"/>
    <a:srgbClr val="FF000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596" autoAdjust="0"/>
  </p:normalViewPr>
  <p:slideViewPr>
    <p:cSldViewPr snapToGrid="0">
      <p:cViewPr>
        <p:scale>
          <a:sx n="150" d="100"/>
          <a:sy n="150" d="100"/>
        </p:scale>
        <p:origin x="-654" y="210"/>
      </p:cViewPr>
      <p:guideLst>
        <p:guide orient="horz" pos="215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20B75C5-05A5-BE4B-ACCA-55459CA3241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21741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84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995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10300" y="38100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003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83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3116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701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8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129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998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8948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1570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DDDDDD"/>
            </a:outerShdw>
          </a:effectLst>
          <a:latin typeface="Verdan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433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01"/>
            <a:ext cx="7772400" cy="431800"/>
          </a:xfrm>
        </p:spPr>
        <p:txBody>
          <a:bodyPr/>
          <a:lstStyle/>
          <a:p>
            <a:r>
              <a:rPr lang="en-US" sz="1800" dirty="0">
                <a:latin typeface="Verdana" charset="0"/>
                <a:ea typeface="ＭＳ Ｐゴシック" charset="0"/>
                <a:cs typeface="ＭＳ Ｐゴシック" charset="0"/>
              </a:rPr>
              <a:t>http://</a:t>
            </a:r>
            <a:r>
              <a:rPr lang="en-US" sz="1800" dirty="0" err="1">
                <a:latin typeface="Verdana" charset="0"/>
                <a:ea typeface="ＭＳ Ｐゴシック" charset="0"/>
                <a:cs typeface="ＭＳ Ｐゴシック" charset="0"/>
              </a:rPr>
              <a:t>www.abdn.ac.uk</a:t>
            </a:r>
            <a:r>
              <a:rPr lang="en-US" sz="1800" dirty="0">
                <a:latin typeface="Verdana" charset="0"/>
                <a:ea typeface="ＭＳ Ｐゴシック" charset="0"/>
                <a:cs typeface="ＭＳ Ｐゴシック" charset="0"/>
              </a:rPr>
              <a:t>/reef/</a:t>
            </a:r>
            <a:endParaRPr lang="en-GB" sz="180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4632325" y="5767388"/>
            <a:ext cx="781050" cy="3095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4946650" y="381635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8113" y="1238250"/>
            <a:ext cx="8878887" cy="431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64013" y="2768600"/>
            <a:ext cx="3217862" cy="106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Morphological, genomic, transcriptomic and proteomic investigation of exposed ovaries and mechanistic models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SHEEP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MOUSE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321175" y="1619250"/>
            <a:ext cx="2259013" cy="7413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Windows of fetal sensitivity to exposure model </a:t>
            </a:r>
            <a:r>
              <a:rPr lang="en-GB" sz="900" b="1" dirty="0">
                <a:latin typeface="Verdana" charset="0"/>
              </a:rPr>
              <a:t>F1</a:t>
            </a:r>
            <a:r>
              <a:rPr lang="en-GB" sz="900" dirty="0">
                <a:latin typeface="Verdana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SHEEP (EC cocktail)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54013" y="1619250"/>
            <a:ext cx="960437" cy="3338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Fetal ovary organotypic culture mechanistic model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b="1" dirty="0">
                <a:latin typeface="Verdana" charset="0"/>
              </a:rPr>
              <a:t>F0</a:t>
            </a:r>
            <a:endParaRPr lang="en-GB" sz="900" dirty="0">
              <a:latin typeface="Verdana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900" dirty="0" smtClean="0">
                <a:latin typeface="Verdana" charset="0"/>
              </a:rPr>
              <a:t>SHEEP</a:t>
            </a:r>
            <a:endParaRPr lang="en-GB" sz="900" dirty="0">
              <a:latin typeface="Verdan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391025" y="4229100"/>
            <a:ext cx="1781175" cy="15462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Human fetal ex-vivo model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b="1" dirty="0">
                <a:latin typeface="Verdana" charset="0"/>
              </a:rPr>
              <a:t>F0</a:t>
            </a:r>
            <a:endParaRPr lang="en-GB" sz="900" dirty="0">
              <a:latin typeface="Verdana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900" dirty="0" smtClean="0">
                <a:latin typeface="Verdana" charset="0"/>
              </a:rPr>
              <a:t>HUMAN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dirty="0" smtClean="0">
                <a:latin typeface="Verdana" charset="0"/>
              </a:rPr>
              <a:t>SMOKING</a:t>
            </a:r>
          </a:p>
          <a:p>
            <a:pPr algn="ctr" eaLnBrk="1" hangingPunct="1">
              <a:spcBef>
                <a:spcPct val="20000"/>
              </a:spcBef>
            </a:pPr>
            <a:endParaRPr lang="en-GB" sz="900" dirty="0">
              <a:latin typeface="Verdana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Linking animal model to human</a:t>
            </a:r>
          </a:p>
        </p:txBody>
      </p:sp>
      <p:sp>
        <p:nvSpPr>
          <p:cNvPr id="10" name="Rectangle 9" descr="5%"/>
          <p:cNvSpPr>
            <a:spLocks noChangeArrowheads="1"/>
          </p:cNvSpPr>
          <p:nvPr/>
        </p:nvSpPr>
        <p:spPr bwMode="auto">
          <a:xfrm>
            <a:off x="138113" y="6102350"/>
            <a:ext cx="8855075" cy="5492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96850" indent="-196850" eaLnBrk="1" hangingPunct="1">
              <a:spcBef>
                <a:spcPct val="20000"/>
              </a:spcBef>
              <a:buFontTx/>
              <a:buChar char="•"/>
            </a:pPr>
            <a:r>
              <a:rPr lang="en-GB" sz="1000" b="1">
                <a:latin typeface="Verdana" charset="0"/>
              </a:rPr>
              <a:t>Mechanisms underpinning real-life chemical exposure effects on  fetal development in the human female</a:t>
            </a:r>
          </a:p>
          <a:p>
            <a:pPr marL="196850" indent="-196850" eaLnBrk="1" hangingPunct="1">
              <a:spcBef>
                <a:spcPct val="20000"/>
              </a:spcBef>
              <a:buFontTx/>
              <a:buChar char="•"/>
            </a:pPr>
            <a:r>
              <a:rPr lang="en-GB" sz="1000" b="1">
                <a:latin typeface="Verdana" charset="0"/>
              </a:rPr>
              <a:t>Identification/validation of sensitive markers for detection of EC action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13550" y="1619250"/>
            <a:ext cx="198913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Transgenerational effects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b="1" dirty="0" smtClean="0">
                <a:latin typeface="Verdana" charset="0"/>
              </a:rPr>
              <a:t>F2/F3</a:t>
            </a:r>
            <a:endParaRPr lang="en-GB" sz="900" dirty="0">
              <a:latin typeface="Verdana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08175" y="3200400"/>
            <a:ext cx="1831975" cy="2043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>
                <a:latin typeface="Verdana" charset="0"/>
              </a:rPr>
              <a:t>Mechanistic studies: MOUSE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009775" y="4398963"/>
            <a:ext cx="155575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Imprinting/embryonic development effects of in-utero exposure </a:t>
            </a:r>
            <a:r>
              <a:rPr lang="en-GB" sz="900" b="1" dirty="0">
                <a:latin typeface="Verdana" charset="0"/>
              </a:rPr>
              <a:t>F1</a:t>
            </a:r>
            <a:endParaRPr lang="en-GB" sz="900" dirty="0">
              <a:latin typeface="Verdana" charset="0"/>
            </a:endParaRPr>
          </a:p>
        </p:txBody>
      </p:sp>
      <p:sp>
        <p:nvSpPr>
          <p:cNvPr id="14" name="Rectangle 13" descr="Light upward diagonal"/>
          <p:cNvSpPr>
            <a:spLocks noChangeArrowheads="1"/>
          </p:cNvSpPr>
          <p:nvPr/>
        </p:nvSpPr>
        <p:spPr bwMode="auto">
          <a:xfrm>
            <a:off x="128588" y="384175"/>
            <a:ext cx="8883650" cy="684213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Measurement &amp; selection of key ECs preferentially partitioned to the fetus in a real-life sewage sludge exposure model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SHEEP - </a:t>
            </a:r>
            <a:r>
              <a:rPr lang="en-GB" sz="900" i="1" dirty="0">
                <a:latin typeface="Verdana" charset="0"/>
              </a:rPr>
              <a:t>already completed with Wellcome Trust funding to PAF, SR, CC (P1,P2,P3)</a:t>
            </a:r>
            <a:endParaRPr lang="en-GB" sz="900" dirty="0">
              <a:latin typeface="Verdana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GB" sz="900" b="1" dirty="0">
                <a:latin typeface="Verdana" charset="0"/>
              </a:rPr>
              <a:t>DEHP  PCB101  </a:t>
            </a:r>
            <a:r>
              <a:rPr lang="en-GB" sz="900" b="1" dirty="0" smtClean="0">
                <a:latin typeface="Verdana" charset="0"/>
              </a:rPr>
              <a:t>PCB118</a:t>
            </a:r>
            <a:endParaRPr lang="en-GB" sz="900" b="1" dirty="0">
              <a:latin typeface="Verdana" charset="0"/>
            </a:endParaRPr>
          </a:p>
        </p:txBody>
      </p:sp>
      <p:sp>
        <p:nvSpPr>
          <p:cNvPr id="15" name="AutoShape 14" descr="Light upward diagonal"/>
          <p:cNvSpPr>
            <a:spLocks noChangeArrowheads="1"/>
          </p:cNvSpPr>
          <p:nvPr/>
        </p:nvSpPr>
        <p:spPr bwMode="auto">
          <a:xfrm>
            <a:off x="8216900" y="1039813"/>
            <a:ext cx="422275" cy="558800"/>
          </a:xfrm>
          <a:prstGeom prst="downArrow">
            <a:avLst>
              <a:gd name="adj1" fmla="val 50000"/>
              <a:gd name="adj2" fmla="val 33083"/>
            </a:avLst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1604963" y="1619250"/>
            <a:ext cx="2590800" cy="685800"/>
            <a:chOff x="1248" y="1056"/>
            <a:chExt cx="1704" cy="432"/>
          </a:xfrm>
        </p:grpSpPr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248" y="1056"/>
              <a:ext cx="170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sz="900">
                  <a:latin typeface="Verdana" charset="0"/>
                </a:rPr>
                <a:t>In-vivo focused EC exposure models </a:t>
              </a:r>
              <a:r>
                <a:rPr lang="en-GB" sz="900" b="1">
                  <a:latin typeface="Verdana" charset="0"/>
                </a:rPr>
                <a:t>F1</a:t>
              </a:r>
              <a:endParaRPr lang="en-GB" sz="900">
                <a:latin typeface="Verdana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92" y="12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sz="900">
                  <a:latin typeface="Verdana" charset="0"/>
                </a:rPr>
                <a:t>MOUSE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288" y="12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GB" sz="900">
                  <a:latin typeface="Verdana" charset="0"/>
                </a:rPr>
                <a:t>SHEEP</a:t>
              </a:r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022475" y="3684588"/>
            <a:ext cx="1554163" cy="661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>
                <a:latin typeface="Verdana" charset="0"/>
              </a:rPr>
              <a:t>Ovarian effects of in-utero exposure </a:t>
            </a:r>
            <a:r>
              <a:rPr lang="en-GB" sz="900" b="1">
                <a:latin typeface="Verdana" charset="0"/>
              </a:rPr>
              <a:t>F1</a:t>
            </a:r>
            <a:endParaRPr lang="en-GB" sz="900">
              <a:latin typeface="Verdana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36525" y="5768975"/>
            <a:ext cx="19605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i="1">
                <a:latin typeface="Verdana" charset="0"/>
              </a:rPr>
              <a:t>REEF OUTPUT</a:t>
            </a:r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742950" y="4956175"/>
            <a:ext cx="3552825" cy="419100"/>
          </a:xfrm>
          <a:custGeom>
            <a:avLst/>
            <a:gdLst>
              <a:gd name="T0" fmla="*/ 0 w 2250"/>
              <a:gd name="T1" fmla="*/ 0 h 264"/>
              <a:gd name="T2" fmla="*/ 0 w 2250"/>
              <a:gd name="T3" fmla="*/ 264 h 264"/>
              <a:gd name="T4" fmla="*/ 2250 w 2250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0" h="264">
                <a:moveTo>
                  <a:pt x="0" y="0"/>
                </a:moveTo>
                <a:lnTo>
                  <a:pt x="0" y="264"/>
                </a:lnTo>
                <a:lnTo>
                  <a:pt x="2250" y="264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3548063" y="2312988"/>
            <a:ext cx="555625" cy="511175"/>
          </a:xfrm>
          <a:custGeom>
            <a:avLst/>
            <a:gdLst>
              <a:gd name="T0" fmla="*/ 0 w 379"/>
              <a:gd name="T1" fmla="*/ 0 h 322"/>
              <a:gd name="T2" fmla="*/ 0 w 379"/>
              <a:gd name="T3" fmla="*/ 100 h 322"/>
              <a:gd name="T4" fmla="*/ 379 w 379"/>
              <a:gd name="T5" fmla="*/ 322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9" h="322">
                <a:moveTo>
                  <a:pt x="0" y="0"/>
                </a:moveTo>
                <a:lnTo>
                  <a:pt x="0" y="100"/>
                </a:lnTo>
                <a:lnTo>
                  <a:pt x="379" y="32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2281238" y="2312988"/>
            <a:ext cx="1789112" cy="625475"/>
          </a:xfrm>
          <a:custGeom>
            <a:avLst/>
            <a:gdLst>
              <a:gd name="T0" fmla="*/ 0 w 1221"/>
              <a:gd name="T1" fmla="*/ 0 h 322"/>
              <a:gd name="T2" fmla="*/ 0 w 1221"/>
              <a:gd name="T3" fmla="*/ 64 h 322"/>
              <a:gd name="T4" fmla="*/ 1221 w 1221"/>
              <a:gd name="T5" fmla="*/ 322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1" h="322">
                <a:moveTo>
                  <a:pt x="0" y="0"/>
                </a:moveTo>
                <a:lnTo>
                  <a:pt x="0" y="64"/>
                </a:lnTo>
                <a:lnTo>
                  <a:pt x="1221" y="32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1674813" y="2074863"/>
            <a:ext cx="976312" cy="1046162"/>
          </a:xfrm>
          <a:custGeom>
            <a:avLst/>
            <a:gdLst>
              <a:gd name="T0" fmla="*/ 0 w 564"/>
              <a:gd name="T1" fmla="*/ 0 h 586"/>
              <a:gd name="T2" fmla="*/ 0 w 564"/>
              <a:gd name="T3" fmla="*/ 265 h 586"/>
              <a:gd name="T4" fmla="*/ 564 w 564"/>
              <a:gd name="T5" fmla="*/ 586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586">
                <a:moveTo>
                  <a:pt x="0" y="0"/>
                </a:moveTo>
                <a:lnTo>
                  <a:pt x="0" y="265"/>
                </a:lnTo>
                <a:lnTo>
                  <a:pt x="564" y="586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V="1">
            <a:off x="3570288" y="3638550"/>
            <a:ext cx="563562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V="1">
            <a:off x="3568700" y="3833813"/>
            <a:ext cx="59372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5432425" y="2357438"/>
            <a:ext cx="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6624638" y="2619375"/>
            <a:ext cx="417512" cy="12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3736975" y="4956175"/>
            <a:ext cx="590550" cy="11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H="1">
            <a:off x="3736975" y="3390900"/>
            <a:ext cx="428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6653213" y="2146300"/>
            <a:ext cx="1044575" cy="469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>
                <a:latin typeface="Verdana" charset="0"/>
              </a:rPr>
              <a:t>SHEEP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>
                <a:latin typeface="Verdana" charset="0"/>
              </a:rPr>
              <a:t>(EC cocktail)</a:t>
            </a: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7807325" y="2128838"/>
            <a:ext cx="1141413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>
                <a:latin typeface="Verdana" charset="0"/>
              </a:rPr>
              <a:t>MOUSE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sz="900">
                <a:latin typeface="Verdana" charset="0"/>
              </a:rPr>
              <a:t>(focused EC)</a:t>
            </a:r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H="1">
            <a:off x="7419975" y="2646363"/>
            <a:ext cx="1028700" cy="455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H="1">
            <a:off x="1333500" y="3373438"/>
            <a:ext cx="523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utoShape 37" descr="Light upward diagonal"/>
          <p:cNvSpPr>
            <a:spLocks noChangeArrowheads="1"/>
          </p:cNvSpPr>
          <p:nvPr/>
        </p:nvSpPr>
        <p:spPr bwMode="auto">
          <a:xfrm>
            <a:off x="581025" y="1041400"/>
            <a:ext cx="420688" cy="527050"/>
          </a:xfrm>
          <a:prstGeom prst="downArrow">
            <a:avLst>
              <a:gd name="adj1" fmla="val 50000"/>
              <a:gd name="adj2" fmla="val 31321"/>
            </a:avLst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utoShape 38" descr="Light upward diagonal"/>
          <p:cNvSpPr>
            <a:spLocks noChangeArrowheads="1"/>
          </p:cNvSpPr>
          <p:nvPr/>
        </p:nvSpPr>
        <p:spPr bwMode="auto">
          <a:xfrm>
            <a:off x="2735263" y="1028700"/>
            <a:ext cx="422275" cy="547688"/>
          </a:xfrm>
          <a:prstGeom prst="downArrow">
            <a:avLst>
              <a:gd name="adj1" fmla="val 50000"/>
              <a:gd name="adj2" fmla="val 32425"/>
            </a:avLst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4310063" y="1095375"/>
            <a:ext cx="3455987" cy="276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Real-life sewage-sludge exposure model</a:t>
            </a:r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6630988" y="4824413"/>
            <a:ext cx="701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>
            <a:off x="6638925" y="5040313"/>
            <a:ext cx="671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7340600" y="4694238"/>
            <a:ext cx="156845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GB" sz="900" i="1">
                <a:latin typeface="Verdana" charset="0"/>
              </a:rPr>
              <a:t>Concepts/Data flow </a:t>
            </a:r>
          </a:p>
          <a:p>
            <a:pPr eaLnBrk="1" hangingPunct="1">
              <a:spcBef>
                <a:spcPct val="20000"/>
              </a:spcBef>
            </a:pPr>
            <a:r>
              <a:rPr lang="en-GB" sz="900" i="1">
                <a:latin typeface="Verdana" charset="0"/>
              </a:rPr>
              <a:t>Flow of samples</a:t>
            </a:r>
          </a:p>
          <a:p>
            <a:pPr eaLnBrk="1" hangingPunct="1">
              <a:spcBef>
                <a:spcPct val="20000"/>
              </a:spcBef>
            </a:pPr>
            <a:r>
              <a:rPr lang="en-GB" sz="900" i="1">
                <a:latin typeface="Verdana" charset="0"/>
              </a:rPr>
              <a:t>Generation studied</a:t>
            </a: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6407150" y="4359275"/>
            <a:ext cx="2546350" cy="11017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GB" sz="900" i="1">
                <a:latin typeface="Verdana" charset="0"/>
              </a:rPr>
              <a:t>REEF TASKS</a:t>
            </a:r>
          </a:p>
        </p:txBody>
      </p:sp>
      <p:sp>
        <p:nvSpPr>
          <p:cNvPr id="44" name="Freeform 44"/>
          <p:cNvSpPr>
            <a:spLocks/>
          </p:cNvSpPr>
          <p:nvPr/>
        </p:nvSpPr>
        <p:spPr bwMode="auto">
          <a:xfrm>
            <a:off x="1322388" y="2286000"/>
            <a:ext cx="2725737" cy="785813"/>
          </a:xfrm>
          <a:custGeom>
            <a:avLst/>
            <a:gdLst>
              <a:gd name="T0" fmla="*/ 0 w 1861"/>
              <a:gd name="T1" fmla="*/ 22 h 495"/>
              <a:gd name="T2" fmla="*/ 174 w 1861"/>
              <a:gd name="T3" fmla="*/ 66 h 495"/>
              <a:gd name="T4" fmla="*/ 247 w 1861"/>
              <a:gd name="T5" fmla="*/ 0 h 495"/>
              <a:gd name="T6" fmla="*/ 297 w 1861"/>
              <a:gd name="T7" fmla="*/ 97 h 495"/>
              <a:gd name="T8" fmla="*/ 1861 w 1861"/>
              <a:gd name="T9" fmla="*/ 495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1" h="495">
                <a:moveTo>
                  <a:pt x="0" y="22"/>
                </a:moveTo>
                <a:lnTo>
                  <a:pt x="174" y="66"/>
                </a:lnTo>
                <a:lnTo>
                  <a:pt x="247" y="0"/>
                </a:lnTo>
                <a:lnTo>
                  <a:pt x="297" y="97"/>
                </a:lnTo>
                <a:lnTo>
                  <a:pt x="1861" y="49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Rectangle 45"/>
          <p:cNvSpPr>
            <a:spLocks noChangeArrowheads="1"/>
          </p:cNvSpPr>
          <p:nvPr/>
        </p:nvSpPr>
        <p:spPr bwMode="auto">
          <a:xfrm>
            <a:off x="6565900" y="5137150"/>
            <a:ext cx="86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GB" sz="900" dirty="0">
                <a:latin typeface="Verdana" charset="0"/>
              </a:rPr>
              <a:t>F0,F1,</a:t>
            </a:r>
            <a:r>
              <a:rPr lang="en-GB" sz="900" dirty="0" smtClean="0">
                <a:latin typeface="Verdana" charset="0"/>
              </a:rPr>
              <a:t>F2, F3</a:t>
            </a:r>
            <a:endParaRPr lang="en-GB" sz="900" dirty="0">
              <a:latin typeface="Verdana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10200" y="1358900"/>
            <a:ext cx="366713" cy="2270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D9D9D9"/>
          </a:solidFill>
          <a:ln w="12700">
            <a:solidFill>
              <a:srgbClr val="B3B3B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utoShape 47"/>
          <p:cNvSpPr>
            <a:spLocks noChangeArrowheads="1"/>
          </p:cNvSpPr>
          <p:nvPr/>
        </p:nvSpPr>
        <p:spPr bwMode="auto">
          <a:xfrm>
            <a:off x="7099300" y="1350963"/>
            <a:ext cx="366713" cy="2270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D9D9D9"/>
          </a:solidFill>
          <a:ln w="12700">
            <a:solidFill>
              <a:srgbClr val="B3B3B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477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81000"/>
            <a:ext cx="8390468" cy="1143000"/>
          </a:xfrm>
        </p:spPr>
        <p:txBody>
          <a:bodyPr/>
          <a:lstStyle/>
          <a:p>
            <a:r>
              <a:rPr lang="en-GB" dirty="0" smtClean="0"/>
              <a:t>Why is exposure during pregnancy unique?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87" y="2098500"/>
            <a:ext cx="8651995" cy="464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55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3" y="228600"/>
            <a:ext cx="8407399" cy="1143000"/>
          </a:xfrm>
        </p:spPr>
        <p:txBody>
          <a:bodyPr/>
          <a:lstStyle/>
          <a:p>
            <a:r>
              <a:rPr lang="en-GB" sz="2800" dirty="0" smtClean="0"/>
              <a:t>Focus was female, but males were a critical component of analyses and implicitly compared with females</a:t>
            </a:r>
            <a:endParaRPr lang="en-GB" sz="2800" dirty="0"/>
          </a:p>
        </p:txBody>
      </p:sp>
      <p:pic>
        <p:nvPicPr>
          <p:cNvPr id="4" name="Picture 3" descr="BBC sewage sludge adult testi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0134" y="1523999"/>
            <a:ext cx="5921092" cy="526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585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32" y="1752600"/>
            <a:ext cx="3640668" cy="4114800"/>
          </a:xfrm>
        </p:spPr>
        <p:txBody>
          <a:bodyPr/>
          <a:lstStyle/>
          <a:p>
            <a:r>
              <a:rPr lang="en-GB" sz="1800" dirty="0" smtClean="0"/>
              <a:t>Sex differences in 44% of genes quantified</a:t>
            </a:r>
          </a:p>
          <a:p>
            <a:r>
              <a:rPr lang="en-GB" sz="1800" dirty="0" smtClean="0"/>
              <a:t>Sex differences in response to toxicants</a:t>
            </a:r>
          </a:p>
          <a:p>
            <a:r>
              <a:rPr lang="en-GB" sz="1800" dirty="0" smtClean="0"/>
              <a:t>Males more affected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05425" cy="6696075"/>
          </a:xfrm>
          <a:prstGeom prst="rect">
            <a:avLst/>
          </a:prstGeom>
          <a:solidFill>
            <a:srgbClr val="000090"/>
          </a:solidFill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237428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867"/>
            <a:ext cx="8559800" cy="6697133"/>
          </a:xfrm>
        </p:spPr>
        <p:txBody>
          <a:bodyPr/>
          <a:lstStyle/>
          <a:p>
            <a:r>
              <a:rPr lang="en-US" sz="1800" dirty="0"/>
              <a:t>How should we best express the two Gendered Innovations to emphasize that they are truly innovative (new)? The innovative nature of REEF may be elusive because it is a potentially-unique combination of non-unique techniques. REEF has the following characteristics</a:t>
            </a:r>
            <a:r>
              <a:rPr lang="en-US" sz="1800" dirty="0" smtClean="0"/>
              <a:t>:</a:t>
            </a:r>
          </a:p>
          <a:p>
            <a:endParaRPr lang="en-GB" sz="1800" dirty="0"/>
          </a:p>
          <a:p>
            <a:pPr lvl="1"/>
            <a:r>
              <a:rPr lang="en-US" sz="1400" i="1" dirty="0"/>
              <a:t>S</a:t>
            </a:r>
            <a:r>
              <a:rPr lang="en-US" sz="1400" i="1" dirty="0" smtClean="0"/>
              <a:t>tudy </a:t>
            </a:r>
            <a:r>
              <a:rPr lang="en-US" sz="1400" i="1" dirty="0"/>
              <a:t>of both male and female animals; much research into environmental chemicals is based on studies of males alone. </a:t>
            </a:r>
            <a:endParaRPr lang="en-GB" sz="1400" i="1" dirty="0"/>
          </a:p>
          <a:p>
            <a:pPr lvl="1"/>
            <a:r>
              <a:rPr lang="en-US" sz="1400" i="1" dirty="0" smtClean="0"/>
              <a:t>Environmental </a:t>
            </a:r>
            <a:r>
              <a:rPr lang="en-US" sz="1400" i="1" dirty="0"/>
              <a:t>chemical research using a realistic (</a:t>
            </a:r>
            <a:r>
              <a:rPr lang="en-US" sz="1400" i="1" dirty="0" smtClean="0"/>
              <a:t>dietary + inhalation) </a:t>
            </a:r>
            <a:r>
              <a:rPr lang="en-US" sz="1400" i="1" dirty="0"/>
              <a:t>route of exposure and realistic levels of exposure; laboratory experiments often involve much higher levels of chemical exposure than would occur in the environment.</a:t>
            </a:r>
            <a:endParaRPr lang="en-GB" sz="1400" i="1" dirty="0"/>
          </a:p>
          <a:p>
            <a:pPr lvl="1"/>
            <a:r>
              <a:rPr lang="en-US" sz="1400" i="1" dirty="0" smtClean="0"/>
              <a:t>Research </a:t>
            </a:r>
            <a:r>
              <a:rPr lang="en-US" sz="1400" i="1" dirty="0"/>
              <a:t>using a mixture of chemicals rather than a single agent; laboratory experiments usually employ a single agent.</a:t>
            </a:r>
            <a:endParaRPr lang="en-GB" sz="1400" i="1" dirty="0"/>
          </a:p>
          <a:p>
            <a:pPr lvl="1"/>
            <a:r>
              <a:rPr lang="en-US" sz="1400" i="1" dirty="0" smtClean="0"/>
              <a:t>Study </a:t>
            </a:r>
            <a:r>
              <a:rPr lang="en-US" sz="1400" i="1" dirty="0"/>
              <a:t>of multiple generations of animals, including those not directly exposed to a given environmental chemical mixture; most lab studies are single-generation</a:t>
            </a:r>
            <a:r>
              <a:rPr lang="en-US" sz="1400" i="1" dirty="0" smtClean="0"/>
              <a:t>.</a:t>
            </a:r>
          </a:p>
          <a:p>
            <a:pPr lvl="1"/>
            <a:r>
              <a:rPr lang="en-US" sz="1400" dirty="0"/>
              <a:t>Direct translation of animal findings to a human fetal model of exposure (maternal cigarette smoking).</a:t>
            </a:r>
            <a:r>
              <a:rPr lang="en-GB" sz="1400" dirty="0"/>
              <a:t> </a:t>
            </a:r>
            <a:endParaRPr lang="en-GB" sz="1400" dirty="0" smtClean="0"/>
          </a:p>
          <a:p>
            <a:pPr lvl="1"/>
            <a:endParaRPr lang="en-GB" sz="1400" dirty="0"/>
          </a:p>
          <a:p>
            <a:r>
              <a:rPr lang="en-US" sz="1800" dirty="0">
                <a:solidFill>
                  <a:srgbClr val="3366FF"/>
                </a:solidFill>
              </a:rPr>
              <a:t>None of these study methodologies is unique to REEF, but REEF may be innovative in combining them. </a:t>
            </a:r>
            <a:r>
              <a:rPr lang="en-US" sz="1800" dirty="0">
                <a:solidFill>
                  <a:srgbClr val="FF0000"/>
                </a:solidFill>
              </a:rPr>
              <a:t>How should we communicate this?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 </a:t>
            </a:r>
            <a:endParaRPr lang="en-GB" sz="1800" dirty="0">
              <a:solidFill>
                <a:srgbClr val="FF0000"/>
              </a:solidFill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xmlns="" val="121870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</a:t>
            </a:r>
            <a:r>
              <a:rPr lang="en-US" dirty="0"/>
              <a:t>scientists designed health and biomedical research, </a:t>
            </a:r>
            <a:r>
              <a:rPr lang="en-US" u="sng" dirty="0"/>
              <a:t>combining established approaches in a novel </a:t>
            </a:r>
            <a:r>
              <a:rPr lang="en-US" u="sng" dirty="0" smtClean="0"/>
              <a:t>way</a:t>
            </a:r>
            <a:r>
              <a:rPr lang="en-US" dirty="0" smtClean="0"/>
              <a:t>, </a:t>
            </a:r>
            <a:r>
              <a:rPr lang="en-US" dirty="0"/>
              <a:t>in order to study the effects of EC exposure during pregnancy on pregnant females and both their female and male </a:t>
            </a:r>
            <a:r>
              <a:rPr lang="en-US" dirty="0" smtClean="0"/>
              <a:t>offspring. 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Gendered innovation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7081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Gendered Innovation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implicitly </a:t>
            </a:r>
            <a:r>
              <a:rPr lang="en-US" u="sng" dirty="0"/>
              <a:t>analyzing sex</a:t>
            </a:r>
            <a:r>
              <a:rPr lang="en-US" dirty="0"/>
              <a:t>, researchers have compared in-utero EC effects in females and males, including humans. Further studies of </a:t>
            </a:r>
            <a:r>
              <a:rPr lang="en-US" dirty="0" smtClean="0"/>
              <a:t>post-natal </a:t>
            </a:r>
            <a:r>
              <a:rPr lang="en-US" dirty="0"/>
              <a:t>animal have likely significance for monitoring EC effects in humans.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6421990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12342</TotalTime>
  <Words>476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http://www.abdn.ac.uk/reef/</vt:lpstr>
      <vt:lpstr>Slide 2</vt:lpstr>
      <vt:lpstr>Why is exposure during pregnancy unique?</vt:lpstr>
      <vt:lpstr>Focus was female, but males were a critical component of analyses and implicitly compared with females</vt:lpstr>
      <vt:lpstr>Slide 5</vt:lpstr>
      <vt:lpstr>Slide 6</vt:lpstr>
      <vt:lpstr>Gendered innovation 1</vt:lpstr>
      <vt:lpstr>Gendered Innovation 2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chemicals and development – let’s not forget the female </dc:title>
  <dc:creator>Paul Fowler</dc:creator>
  <cp:lastModifiedBy>aarlow</cp:lastModifiedBy>
  <cp:revision>560</cp:revision>
  <dcterms:created xsi:type="dcterms:W3CDTF">2009-05-19T12:45:08Z</dcterms:created>
  <dcterms:modified xsi:type="dcterms:W3CDTF">2012-05-30T16:21:13Z</dcterms:modified>
</cp:coreProperties>
</file>