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9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9" clrIdx="0"/>
  <p:cmAuthor id="1" name="Hannah LeBlanc" initials="HL" lastIdx="3" clrIdx="1">
    <p:extLst>
      <p:ext uri="{19B8F6BF-5375-455C-9EA6-DF929625EA0E}">
        <p15:presenceInfo xmlns:p15="http://schemas.microsoft.com/office/powerpoint/2012/main" userId="b7cb842c6d0d9c36" providerId="Windows Live"/>
      </p:ext>
    </p:extLst>
  </p:cmAuthor>
  <p:cmAuthor id="2" name="Londa Schiebinger" initials="LS" lastIdx="1" clrIdx="2">
    <p:extLst>
      <p:ext uri="{19B8F6BF-5375-455C-9EA6-DF929625EA0E}">
        <p15:presenceInfo xmlns:p15="http://schemas.microsoft.com/office/powerpoint/2012/main" userId="Londa Schiebinger" providerId="None"/>
      </p:ext>
    </p:extLst>
  </p:cmAuthor>
  <p:cmAuthor id="3" name="Mathias Wullum Nielsen" initials="MWN" lastIdx="25" clrIdx="3">
    <p:extLst>
      <p:ext uri="{19B8F6BF-5375-455C-9EA6-DF929625EA0E}">
        <p15:presenceInfo xmlns:p15="http://schemas.microsoft.com/office/powerpoint/2012/main" userId="S-1-5-21-1111707740-1469251426-2251862497-4284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BFE4"/>
    <a:srgbClr val="8AB9E2"/>
    <a:srgbClr val="8AB9E1"/>
    <a:srgbClr val="A7C9E8"/>
    <a:srgbClr val="B9D3EB"/>
    <a:srgbClr val="8BBAE2"/>
    <a:srgbClr val="CDE1F1"/>
    <a:srgbClr val="AD5151"/>
    <a:srgbClr val="42161C"/>
    <a:srgbClr val="F4BF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 autoAdjust="0"/>
    <p:restoredTop sz="95662" autoAdjust="0"/>
  </p:normalViewPr>
  <p:slideViewPr>
    <p:cSldViewPr snapToGrid="0">
      <p:cViewPr varScale="1">
        <p:scale>
          <a:sx n="128" d="100"/>
          <a:sy n="128" d="100"/>
        </p:scale>
        <p:origin x="10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09DBB-FE6F-422B-86C2-A9D392602297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73312-B959-43C9-8E9F-BA8B93BC7AF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589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73312-B959-43C9-8E9F-BA8B93BC7AF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1281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73312-B959-43C9-8E9F-BA8B93BC7AFD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354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3552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14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998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76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319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983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41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307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192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666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821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6016B-D5AF-43F9-8008-CA9774B162BC}" type="datetimeFigureOut">
              <a:rPr lang="da-DK" smtClean="0"/>
              <a:t>30/11/2020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F558-3DD6-409A-943E-5501EDCA31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650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genderedinnovations.stanford.edu/methods/concepts.html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genderedinnovations.stanford.edu/methods/surve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enderedinnovations.stanford.edu/methods/co-creation.html" TargetMode="External"/><Relationship Id="rId5" Type="http://schemas.openxmlformats.org/officeDocument/2006/relationships/hyperlink" Target="http://genderedinnovations.stanford.edu/methods/intersect.html" TargetMode="External"/><Relationship Id="rId10" Type="http://schemas.openxmlformats.org/officeDocument/2006/relationships/hyperlink" Target="http://genderedinnovations.stanford.edu/methods/gender_ML.html" TargetMode="External"/><Relationship Id="rId4" Type="http://schemas.openxmlformats.org/officeDocument/2006/relationships/hyperlink" Target="http://genderedinnovations.stanford.edu/terms/gender.html" TargetMode="External"/><Relationship Id="rId9" Type="http://schemas.openxmlformats.org/officeDocument/2006/relationships/hyperlink" Target="http://genderedinnovations.stanford.edu/methods/survey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1E70FE37-EB72-494E-BEAB-B84DF1D6D50C}"/>
              </a:ext>
            </a:extLst>
          </p:cNvPr>
          <p:cNvGrpSpPr/>
          <p:nvPr/>
        </p:nvGrpSpPr>
        <p:grpSpPr>
          <a:xfrm>
            <a:off x="3496226" y="574112"/>
            <a:ext cx="5190764" cy="5748639"/>
            <a:chOff x="3496226" y="574112"/>
            <a:chExt cx="5190764" cy="5748639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6821ACF-4D13-1B46-A361-9669537809C1}"/>
                </a:ext>
              </a:extLst>
            </p:cNvPr>
            <p:cNvSpPr/>
            <p:nvPr/>
          </p:nvSpPr>
          <p:spPr>
            <a:xfrm rot="19800000">
              <a:off x="3496226" y="4503652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5B443D0-5114-2648-838C-394D608494E0}"/>
                </a:ext>
              </a:extLst>
            </p:cNvPr>
            <p:cNvSpPr/>
            <p:nvPr/>
          </p:nvSpPr>
          <p:spPr>
            <a:xfrm rot="19800000">
              <a:off x="7246990" y="2193132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C2C0CC6-4419-E342-AD14-A86F7993EB18}"/>
                </a:ext>
              </a:extLst>
            </p:cNvPr>
            <p:cNvSpPr/>
            <p:nvPr/>
          </p:nvSpPr>
          <p:spPr>
            <a:xfrm rot="1780699">
              <a:off x="7246988" y="4405949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EB348F4-FDF6-5244-8E3D-6A0E6643E53C}"/>
                </a:ext>
              </a:extLst>
            </p:cNvPr>
            <p:cNvSpPr/>
            <p:nvPr/>
          </p:nvSpPr>
          <p:spPr>
            <a:xfrm rot="5400000">
              <a:off x="5376000" y="5494751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90EE274-544A-1645-BA2E-7D43AF0A6C62}"/>
                </a:ext>
              </a:extLst>
            </p:cNvPr>
            <p:cNvSpPr/>
            <p:nvPr/>
          </p:nvSpPr>
          <p:spPr>
            <a:xfrm rot="5400000">
              <a:off x="5376000" y="1186112"/>
              <a:ext cx="1440000" cy="21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60BF650-5E5A-7F47-8F1B-50636EC9374B}"/>
              </a:ext>
            </a:extLst>
          </p:cNvPr>
          <p:cNvGrpSpPr/>
          <p:nvPr/>
        </p:nvGrpSpPr>
        <p:grpSpPr>
          <a:xfrm>
            <a:off x="4238625" y="1571625"/>
            <a:ext cx="3714750" cy="3714750"/>
            <a:chOff x="4238625" y="1571625"/>
            <a:chExt cx="3714750" cy="371475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83723FC-6F29-7148-86E0-187B66C1FDBE}"/>
                </a:ext>
              </a:extLst>
            </p:cNvPr>
            <p:cNvGrpSpPr/>
            <p:nvPr/>
          </p:nvGrpSpPr>
          <p:grpSpPr>
            <a:xfrm>
              <a:off x="4238625" y="1571625"/>
              <a:ext cx="3714750" cy="3714750"/>
              <a:chOff x="4238625" y="1571625"/>
              <a:chExt cx="3714750" cy="371475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261C7128-300F-F249-8D54-0C58802A2A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38625" y="1571625"/>
                <a:ext cx="3714750" cy="3714750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E83503A-1A87-0049-968C-5A3E0D49F57C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707272" y="3275111"/>
                <a:ext cx="7774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1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chemeClr val="accent5"/>
                    </a:solidFill>
                  </a:rPr>
                  <a:t>Gender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FA79AC8-A7F6-AB4E-87A3-D348915187C2}"/>
                </a:ext>
              </a:extLst>
            </p:cNvPr>
            <p:cNvGrpSpPr/>
            <p:nvPr/>
          </p:nvGrpSpPr>
          <p:grpSpPr>
            <a:xfrm>
              <a:off x="4446712" y="1995653"/>
              <a:ext cx="3404603" cy="2745665"/>
              <a:chOff x="4446712" y="1995653"/>
              <a:chExt cx="3404603" cy="2745665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E870A9-02D1-414B-8137-2065B6559B8C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4446712" y="3907769"/>
                <a:ext cx="12600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/>
                  <a:t>Disseminate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B6F834-E8F6-304E-80E9-F7914F26922D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466000" y="1995653"/>
                <a:ext cx="12600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 dirty="0"/>
                  <a:t>Identify problem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3A4618F-0F24-4042-9D4B-E94ED2C17922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6591315" y="2580899"/>
                <a:ext cx="12600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/>
                  <a:t>Design research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41256B-5F7D-564E-87EB-2CE700BEC7CA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6591315" y="3808437"/>
                <a:ext cx="126000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/>
                  <a:t>Collect</a:t>
                </a:r>
              </a:p>
              <a:p>
                <a:r>
                  <a:rPr lang="en-GB" sz="1600"/>
                  <a:t>data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CFD2D2-4863-B34B-B4A7-1F76886AE1CD}"/>
                  </a:ext>
                </a:extLst>
              </p:cNvPr>
              <p:cNvSpPr txBox="1">
                <a:spLocks noChangeAspect="1"/>
              </p:cNvSpPr>
              <p:nvPr/>
            </p:nvSpPr>
            <p:spPr>
              <a:xfrm>
                <a:off x="5466000" y="4495097"/>
                <a:ext cx="12600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1">
                <a:spAutoFit/>
              </a:bodyPr>
              <a:lstStyle/>
              <a:p>
                <a:r>
                  <a:rPr lang="en-GB" sz="1600" dirty="0" err="1"/>
                  <a:t>Analyze</a:t>
                </a:r>
                <a:endParaRPr lang="en-GB" sz="1600" dirty="0"/>
              </a:p>
            </p:txBody>
          </p:sp>
        </p:grp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38170A2-F58C-EA4A-A995-6B90DFA8F4F4}"/>
              </a:ext>
            </a:extLst>
          </p:cNvPr>
          <p:cNvSpPr txBox="1"/>
          <p:nvPr/>
        </p:nvSpPr>
        <p:spPr>
          <a:xfrm>
            <a:off x="5742183" y="180297"/>
            <a:ext cx="6268170" cy="11507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may play a role in all studies involving humans (Tannenbaum et al., 2019).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 literature searches with adequate terms for "gender” and “sex”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Oertelt-Prigione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2010).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project’s relevance in relation to different </a:t>
            </a:r>
            <a:r>
              <a:rPr lang="en-US" sz="11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gender identities, norms, and relations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100" u="sng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GB" sz="11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relevant factors intersecting with gender </a:t>
            </a:r>
            <a:r>
              <a:rPr lang="en-GB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(age, socio-economic status, ethnicity, etc.).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Reflect upon your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gender assumptions in relation to the project.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what opportunities may be missed by failing to analyse gender and intersecting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FBBC945-EE98-5A44-A286-E7D31F63C942}"/>
              </a:ext>
            </a:extLst>
          </p:cNvPr>
          <p:cNvSpPr txBox="1"/>
          <p:nvPr/>
        </p:nvSpPr>
        <p:spPr>
          <a:xfrm>
            <a:off x="7972819" y="1445970"/>
            <a:ext cx="4037534" cy="19058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how to </a:t>
            </a:r>
            <a:r>
              <a:rPr lang="en-US" sz="11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involve diverse groups of research subjects/end-users</a:t>
            </a:r>
            <a:r>
              <a:rPr lang="en-US" sz="11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project life-cycle to ensure inclusive solutions.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which methods (qualitative and quantitative) are suited for examining the gender dimensions of relevance to your project.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appropriate sample sizes for gender comparison (Sell, 2017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GB" sz="11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measuring gender in survey research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ensure that your instrument has been psychometrically validated in the target population 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Steenkamp &amp; Baumgartner, 1998). 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Inspect your </a:t>
            </a:r>
            <a:r>
              <a:rPr lang="en-GB" sz="11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analytical concepts, categories, and theoretical models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misguided or stereotypical assumptions.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risk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stereotyping or excluding relevant groups.</a:t>
            </a:r>
            <a:endParaRPr lang="en-GB" sz="1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5E0368-1498-4A4D-BB00-F1B04CEC8A8A}"/>
              </a:ext>
            </a:extLst>
          </p:cNvPr>
          <p:cNvSpPr txBox="1"/>
          <p:nvPr/>
        </p:nvSpPr>
        <p:spPr>
          <a:xfrm>
            <a:off x="7972819" y="3466717"/>
            <a:ext cx="4037534" cy="17619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 data across gender characteristics (e.g. gender norms, gender identities, and gender relations) and intersecting factors.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survey research, use </a:t>
            </a:r>
            <a:r>
              <a:rPr lang="en-US" sz="11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the two-step approach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collect </a:t>
            </a: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on gender identity and birth sex (Deutsch et al 2013). Ensure that all participants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feel safe disclosing their gender identity.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equal access for women, men and gender-diverse individuals. Is oversampling needed to ensure a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sufficient number of gender-diverse participants?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(Vaughan, 2017).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how gender relations between researchers and participants may impact data collection (Chapman et al. 2018).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E779CD2-426D-F045-B360-5EC42BE7084E}"/>
              </a:ext>
            </a:extLst>
          </p:cNvPr>
          <p:cNvSpPr txBox="1"/>
          <p:nvPr/>
        </p:nvSpPr>
        <p:spPr>
          <a:xfrm>
            <a:off x="2478407" y="5343600"/>
            <a:ext cx="7900208" cy="1354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 analyses of relevant factors related to </a:t>
            </a:r>
            <a:r>
              <a:rPr lang="en-GB" sz="11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gender norms, gender identity, and gender relations 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(Nielsen et al., forthcoming).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11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using existing data</a:t>
            </a: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consider the cultural or institutional contexts in which the data were generated for potential gender biases.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 similarities 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groups (i.e. men, women, and gender-diverse individuals) and variations 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groups (Hyde, 2005).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how observed differences between women, men and gender-diverse individuals relate to gender norms and relations.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how observed gender differences </a:t>
            </a:r>
            <a:r>
              <a:rPr lang="en-GB" sz="11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vary by factors such as age, ethnicity, socioeconomic status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1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longitudinal studies, examine how observed gender variations evolve over time.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gender norms, identities and relations intersect to shape people’s experiences, opportunities and practices.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F5E148F-C214-054C-99F9-FF1744883014}"/>
              </a:ext>
            </a:extLst>
          </p:cNvPr>
          <p:cNvSpPr txBox="1"/>
          <p:nvPr/>
        </p:nvSpPr>
        <p:spPr>
          <a:xfrm>
            <a:off x="307017" y="3223267"/>
            <a:ext cx="3829548" cy="20054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 anchor="ctr" anchorCtr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sample </a:t>
            </a:r>
            <a:r>
              <a:rPr lang="en-US" sz="11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characteristics by gender, sex, and relevant intersecting variables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how information on gender identity was obtained.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Disaggregate reported results by sex and gender.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all results: positive, negative, and inconclusive.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that</a:t>
            </a: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gender variations are properly reported in tables, figures, and conclusions.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overemphasizing gender differences. Are the observed variations of practical significance? (Nelson, 2017).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following the SAGER publication guidelines (</a:t>
            </a:r>
            <a:r>
              <a:rPr lang="en-GB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Heidari</a:t>
            </a:r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2016).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E83503A-1A87-0049-968C-5A3E0D49F57C}"/>
              </a:ext>
            </a:extLst>
          </p:cNvPr>
          <p:cNvSpPr txBox="1">
            <a:spLocks noChangeAspect="1"/>
          </p:cNvSpPr>
          <p:nvPr/>
        </p:nvSpPr>
        <p:spPr>
          <a:xfrm>
            <a:off x="666905" y="530819"/>
            <a:ext cx="4238916" cy="98488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lang="en-GB" sz="4000" dirty="0">
                <a:solidFill>
                  <a:schemeClr val="accent5"/>
                </a:solidFill>
              </a:rPr>
              <a:t>ANALYZING GENDER</a:t>
            </a:r>
          </a:p>
          <a:p>
            <a:pPr algn="ctr"/>
            <a:r>
              <a:rPr lang="en-GB" sz="2400" dirty="0">
                <a:solidFill>
                  <a:schemeClr val="accent5"/>
                </a:solidFill>
              </a:rPr>
              <a:t>enhances all phases of research</a:t>
            </a:r>
          </a:p>
        </p:txBody>
      </p:sp>
    </p:spTree>
    <p:extLst>
      <p:ext uri="{BB962C8B-B14F-4D97-AF65-F5344CB8AC3E}">
        <p14:creationId xmlns:p14="http://schemas.microsoft.com/office/powerpoint/2010/main" val="86831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 Cited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8832" y="1621088"/>
            <a:ext cx="10515600" cy="34900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Oertelt-Prigione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Parol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Krohn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Preissner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&amp;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Regitz-Zagrosek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(2010). Analysis of sex and gender-specific research reveals a common increase in publications and marked differences between disciplines.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BioMed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Central Medicine,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70-80. 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Chapman, C. D., Benedict, C., &amp;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Schiöth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B. (2018). Experimenter gender and replicability in science.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advances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e1701427.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Deutsch, M. B., Green, J.,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Keatley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J., Mayer, G., Hastings, J., Hall, A. M., ... &amp;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Blumer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(2013). Electronic medical records and the transgender patient: recommendations from the World Professional Association for Transgender Health EMR Working Group.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the American Medical Informatics Association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(4), 700-703.</a:t>
            </a:r>
          </a:p>
          <a:p>
            <a:pPr marL="0" indent="0">
              <a:buNone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Heidari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Babor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F., De Castro, P., Tort, S., &amp;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Curno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(2016). Sex and gender equity in research: rationale for the SAGER guidelines and recommended use.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Integrity and Peer Review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2.</a:t>
            </a:r>
          </a:p>
          <a:p>
            <a:pPr marL="0" indent="0">
              <a:buNone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McCrum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-Gardner, E. (2010). Sample size and power calculations made simple.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Journal of Therapy and Rehabilitation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10-14.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Nelson, J. A. (2017).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and Risk-Taking: Economics, Evidence, and Why the Answer Matters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Routledge.</a:t>
            </a:r>
          </a:p>
          <a:p>
            <a:pPr marL="0" indent="0">
              <a:buNone/>
            </a:pP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Nielsen, M. W., Peragine, D., Brooks, C., Cullen, M., Einstein, G., Ioannidis, J.P.A, Neilands, T. B. (….), Schiebinger, L. (forthcoming). Gender variables for health research. 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Randall L. 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Sell, 2017: Challenges and solutions to collecting sexual orientation and gender identity data, </a:t>
            </a:r>
            <a:r>
              <a:rPr lang="en-US" sz="1200" i="1">
                <a:latin typeface="Times New Roman" panose="02020603050405020304" pitchFamily="18" charset="0"/>
                <a:cs typeface="Times New Roman" panose="02020603050405020304" pitchFamily="18" charset="0"/>
              </a:rPr>
              <a:t>American Journal of Public Health, 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107(8), 1214–1215.</a:t>
            </a:r>
          </a:p>
          <a:p>
            <a:pPr marL="0" indent="0">
              <a:buNone/>
            </a:pP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Steenkamp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B. E., &amp; Baumgartner, H. (1998). Assessing measurement invariance in cross-national consumer research.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consumer research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(1), 78-90.</a:t>
            </a:r>
          </a:p>
          <a:p>
            <a:pPr marL="0" indent="0">
              <a:buNone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Tannenbaum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C., Ellis, R. P.,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Eyssel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F., Zou, J., &amp; Schiebinger, L. (2019). Sex and gender analysis improves science and engineering.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575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(7781), 137-146.</a:t>
            </a:r>
          </a:p>
          <a:p>
            <a:pPr marL="0" indent="0">
              <a:buNone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Vaughan, R. (2017). Oversampling in health surveys: Why, when, and how?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Journal of Public Health,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107(8), 1214–1215.</a:t>
            </a: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99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5071</TotalTime>
  <Words>992</Words>
  <Application>Microsoft Macintosh PowerPoint</Application>
  <PresentationFormat>Widescreen</PresentationFormat>
  <Paragraphs>65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Works Cited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Mathias Wullum Nielsen</dc:creator>
  <cp:lastModifiedBy>Rosemary Rogers</cp:lastModifiedBy>
  <cp:revision>226</cp:revision>
  <dcterms:created xsi:type="dcterms:W3CDTF">2019-05-20T14:02:51Z</dcterms:created>
  <dcterms:modified xsi:type="dcterms:W3CDTF">2020-12-01T03:35:51Z</dcterms:modified>
</cp:coreProperties>
</file>