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80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9" clrIdx="0"/>
  <p:cmAuthor id="1" name="Hannah LeBlanc" initials="HL" lastIdx="3" clrIdx="1">
    <p:extLst>
      <p:ext uri="{19B8F6BF-5375-455C-9EA6-DF929625EA0E}">
        <p15:presenceInfo xmlns:p15="http://schemas.microsoft.com/office/powerpoint/2012/main" userId="b7cb842c6d0d9c36" providerId="Windows Live"/>
      </p:ext>
    </p:extLst>
  </p:cmAuthor>
  <p:cmAuthor id="2" name="Londa Schiebinger" initials="LS" lastIdx="1" clrIdx="2">
    <p:extLst>
      <p:ext uri="{19B8F6BF-5375-455C-9EA6-DF929625EA0E}">
        <p15:presenceInfo xmlns:p15="http://schemas.microsoft.com/office/powerpoint/2012/main" userId="Londa Schiebinger" providerId="None"/>
      </p:ext>
    </p:extLst>
  </p:cmAuthor>
  <p:cmAuthor id="3" name="Mathias Wullum Nielsen" initials="MWN" lastIdx="25" clrIdx="3">
    <p:extLst>
      <p:ext uri="{19B8F6BF-5375-455C-9EA6-DF929625EA0E}">
        <p15:presenceInfo xmlns:p15="http://schemas.microsoft.com/office/powerpoint/2012/main" userId="S-1-5-21-1111707740-1469251426-2251862497-4284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FE4"/>
    <a:srgbClr val="8AB9E2"/>
    <a:srgbClr val="8AB9E1"/>
    <a:srgbClr val="A7C9E8"/>
    <a:srgbClr val="B9D3EB"/>
    <a:srgbClr val="8BBAE2"/>
    <a:srgbClr val="CDE1F1"/>
    <a:srgbClr val="AD5151"/>
    <a:srgbClr val="42161C"/>
    <a:srgbClr val="F4B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62" autoAdjust="0"/>
    <p:restoredTop sz="95662" autoAdjust="0"/>
  </p:normalViewPr>
  <p:slideViewPr>
    <p:cSldViewPr snapToGrid="0">
      <p:cViewPr varScale="1">
        <p:scale>
          <a:sx n="127" d="100"/>
          <a:sy n="127" d="100"/>
        </p:scale>
        <p:origin x="284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09DBB-FE6F-422B-86C2-A9D392602297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73312-B959-43C9-8E9F-BA8B93BC7AF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589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3312-B959-43C9-8E9F-BA8B93BC7AF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932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3312-B959-43C9-8E9F-BA8B93BC7AFD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769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355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14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98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76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319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983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4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30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92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666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821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6016B-D5AF-43F9-8008-CA9774B162BC}" type="datetimeFigureOut">
              <a:rPr lang="da-DK" smtClean="0"/>
              <a:t>16-04-2021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650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BE9B71-A42F-9B4D-B7B8-A828C4147B2C}"/>
              </a:ext>
            </a:extLst>
          </p:cNvPr>
          <p:cNvGrpSpPr/>
          <p:nvPr/>
        </p:nvGrpSpPr>
        <p:grpSpPr>
          <a:xfrm>
            <a:off x="3496226" y="574112"/>
            <a:ext cx="5190764" cy="5748639"/>
            <a:chOff x="3496226" y="574112"/>
            <a:chExt cx="5190764" cy="574863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0B81DDD-D53F-5241-B1EB-80D69B501B2E}"/>
                </a:ext>
              </a:extLst>
            </p:cNvPr>
            <p:cNvSpPr/>
            <p:nvPr/>
          </p:nvSpPr>
          <p:spPr>
            <a:xfrm rot="19800000">
              <a:off x="3496226" y="4503652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624BFED-A2F1-CF48-A8E6-97C696B47464}"/>
                </a:ext>
              </a:extLst>
            </p:cNvPr>
            <p:cNvSpPr/>
            <p:nvPr/>
          </p:nvSpPr>
          <p:spPr>
            <a:xfrm rot="19800000">
              <a:off x="7246990" y="2193132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32AB6C6-4ACA-474E-80A9-AF06BDD7318A}"/>
                </a:ext>
              </a:extLst>
            </p:cNvPr>
            <p:cNvSpPr/>
            <p:nvPr/>
          </p:nvSpPr>
          <p:spPr>
            <a:xfrm rot="1780699">
              <a:off x="7246988" y="4405949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EB1D363-9963-914E-9FC8-4EFA1BFD6207}"/>
                </a:ext>
              </a:extLst>
            </p:cNvPr>
            <p:cNvSpPr/>
            <p:nvPr/>
          </p:nvSpPr>
          <p:spPr>
            <a:xfrm rot="5400000">
              <a:off x="5376000" y="5494751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C914BE3-FAFD-3444-B2F8-CF18902DF95C}"/>
                </a:ext>
              </a:extLst>
            </p:cNvPr>
            <p:cNvSpPr/>
            <p:nvPr/>
          </p:nvSpPr>
          <p:spPr>
            <a:xfrm rot="5400000">
              <a:off x="5376000" y="1186112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60BF650-5E5A-7F47-8F1B-50636EC9374B}"/>
              </a:ext>
            </a:extLst>
          </p:cNvPr>
          <p:cNvGrpSpPr/>
          <p:nvPr/>
        </p:nvGrpSpPr>
        <p:grpSpPr>
          <a:xfrm>
            <a:off x="4233626" y="1599942"/>
            <a:ext cx="3714750" cy="3714750"/>
            <a:chOff x="4238625" y="1571625"/>
            <a:chExt cx="3714750" cy="371475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83723FC-6F29-7148-86E0-187B66C1FDBE}"/>
                </a:ext>
              </a:extLst>
            </p:cNvPr>
            <p:cNvGrpSpPr/>
            <p:nvPr/>
          </p:nvGrpSpPr>
          <p:grpSpPr>
            <a:xfrm>
              <a:off x="4238625" y="1571625"/>
              <a:ext cx="3714750" cy="3714750"/>
              <a:chOff x="4238625" y="1571625"/>
              <a:chExt cx="3714750" cy="371475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261C7128-300F-F249-8D54-0C58802A2A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38625" y="1571625"/>
                <a:ext cx="3714750" cy="371475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83503A-1A87-0049-968C-5A3E0D49F57C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919221" y="3275111"/>
                <a:ext cx="3535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5"/>
                    </a:solidFill>
                  </a:rPr>
                  <a:t>Sex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A79AC8-A7F6-AB4E-87A3-D348915187C2}"/>
                </a:ext>
              </a:extLst>
            </p:cNvPr>
            <p:cNvGrpSpPr/>
            <p:nvPr/>
          </p:nvGrpSpPr>
          <p:grpSpPr>
            <a:xfrm>
              <a:off x="4446712" y="1995653"/>
              <a:ext cx="3404603" cy="2745665"/>
              <a:chOff x="4446712" y="1995653"/>
              <a:chExt cx="3404603" cy="274566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E870A9-02D1-414B-8137-2065B6559B8C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4446712" y="3907769"/>
                <a:ext cx="12600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/>
                  <a:t>Disseminate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B6F834-E8F6-304E-80E9-F7914F26922D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466000" y="1995653"/>
                <a:ext cx="12600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 dirty="0"/>
                  <a:t>Identify problem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3A4618F-0F24-4042-9D4B-E94ED2C17922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6591315" y="2580899"/>
                <a:ext cx="12600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/>
                  <a:t>Design research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41256B-5F7D-564E-87EB-2CE700BEC7C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6591315" y="3808437"/>
                <a:ext cx="12600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/>
                  <a:t>Collect</a:t>
                </a:r>
              </a:p>
              <a:p>
                <a:r>
                  <a:rPr lang="en-GB" sz="1600"/>
                  <a:t>data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CFD2D2-4863-B34B-B4A7-1F76886AE1CD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466000" y="4495097"/>
                <a:ext cx="12600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 dirty="0" err="1"/>
                  <a:t>Analyze</a:t>
                </a:r>
                <a:endParaRPr lang="en-GB" sz="1600" dirty="0"/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38170A2-F58C-EA4A-A995-6B90DFA8F4F4}"/>
              </a:ext>
            </a:extLst>
          </p:cNvPr>
          <p:cNvSpPr txBox="1"/>
          <p:nvPr/>
        </p:nvSpPr>
        <p:spPr>
          <a:xfrm>
            <a:off x="5461001" y="50826"/>
            <a:ext cx="6439935" cy="15124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 may play a role in all studies involving human or non-human animals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a literature review to identify how sex may be of relevance to your study (Moerman et al., 2009).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whether sex is a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covariate, confounder, or explanatory variable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what sex-related characteristics are of relevance to your study (e.g. genetic, physiological, hormonal, anthropometric, biomechanical, injury thresholds, levels of pain tolerance, etc.)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(Tannenbaum et al., 2019)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sex-related factors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 with gender, ethnicity, age, socioeconomic status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lifestyle,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what opportunities have been missed in the past as a result of failing to 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BBC945-EE98-5A44-A286-E7D31F63C942}"/>
              </a:ext>
            </a:extLst>
          </p:cNvPr>
          <p:cNvSpPr txBox="1"/>
          <p:nvPr/>
        </p:nvSpPr>
        <p:spPr>
          <a:xfrm>
            <a:off x="7966988" y="1672935"/>
            <a:ext cx="3999553" cy="2485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 may serve as a direct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explanatory factor or act as a potential modulator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associations between other factors; drawing a causal diagram helps make underlying assumptions explicit (see e.g. Buckley et al. 2017)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experimental studies, consider factorial designs to reduce the sample size required for sex-based comparisons (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Buch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2017; Miller et al. 2019)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sex should be conceptualised in data collection; does your research concern physiological, hormonal, anthropometric, or biomechanical aspects? (Tannenbaum et al., 2019)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longitudinal research, consider how reproductive history may influence the cohort under investigation; will, e.g., data acquisition be impacted if females get pregnant during the study?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5E0368-1498-4A4D-BB00-F1B04CEC8A8A}"/>
              </a:ext>
            </a:extLst>
          </p:cNvPr>
          <p:cNvSpPr txBox="1"/>
          <p:nvPr/>
        </p:nvSpPr>
        <p:spPr>
          <a:xfrm>
            <a:off x="7958374" y="4245353"/>
            <a:ext cx="3999553" cy="2571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to collect information on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intersex subjects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hermaphrodite animals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adequate numbers of females and males and, where relevant, intersex or hermaphrodites of different configurations in research samples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information on factors that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sex (e.g. age, life-style, socioeconomic status)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experiments, consider how the sex of the researcher may impact research outcomes (Chapman et al. 2018)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survey research, </a:t>
            </a:r>
            <a:r>
              <a:rPr lang="en-US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about gender 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not be used as a proxy for birth sex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product and systems design, data collection should pay careful attention to anthropometric, biomechanical, and physiological factors that vary by sex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(Tannenbaum et al., 2019; 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Jingwen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2012)</a:t>
            </a:r>
            <a:endParaRPr lang="en-US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779CD2-426D-F045-B360-5EC42BE7084E}"/>
              </a:ext>
            </a:extLst>
          </p:cNvPr>
          <p:cNvSpPr txBox="1"/>
          <p:nvPr/>
        </p:nvSpPr>
        <p:spPr>
          <a:xfrm>
            <a:off x="1277171" y="5508909"/>
            <a:ext cx="6569145" cy="1307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overlaps between and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variations within groups of different sexes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(see, e.g., 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Maney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2016)</a:t>
            </a:r>
            <a:endParaRPr lang="en-GB" sz="1100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source of any sex difference observed, including the role of environmental, genetic, hormonal, or anthropometric factors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examining sex differences, adjust for possible intersecting and confounding factors (e.g. age).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Overlooking confounding factors may result in overemphasising sex differences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longitudinal studies, examine how observed sex variations evolve over time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observed sex differences may vary by </a:t>
            </a:r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such as age, ethnicity, socioeconomic status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5E148F-C214-054C-99F9-FF1744883014}"/>
              </a:ext>
            </a:extLst>
          </p:cNvPr>
          <p:cNvSpPr txBox="1"/>
          <p:nvPr/>
        </p:nvSpPr>
        <p:spPr>
          <a:xfrm>
            <a:off x="159670" y="3204148"/>
            <a:ext cx="3769188" cy="22337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the sex of your subjects, even in single-sex studies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the sex distribution of the cells, animals, or human subjects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how information on sex was obtained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Disaggregate reported results by sex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that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sex variations are properly visualized in the tables, figures, and conclusions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overemphasising sex differences. Are observed sex differences of practical significance? (</a:t>
            </a:r>
            <a:r>
              <a:rPr lang="en-GB" sz="1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Maney</a:t>
            </a: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2016; Ribbon et al., 2014)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all results: positive, negative, and inconclusive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following the SAGER publication guidelines (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Heidari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2016).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83503A-1A87-0049-968C-5A3E0D49F57C}"/>
              </a:ext>
            </a:extLst>
          </p:cNvPr>
          <p:cNvSpPr txBox="1">
            <a:spLocks noChangeAspect="1"/>
          </p:cNvSpPr>
          <p:nvPr/>
        </p:nvSpPr>
        <p:spPr>
          <a:xfrm>
            <a:off x="780821" y="342732"/>
            <a:ext cx="3299813" cy="923330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lang="en-GB" sz="4000" dirty="0">
                <a:solidFill>
                  <a:schemeClr val="accent5"/>
                </a:solidFill>
              </a:rPr>
              <a:t>ANALYZING SEX</a:t>
            </a:r>
          </a:p>
          <a:p>
            <a:pPr algn="ctr"/>
            <a:r>
              <a:rPr lang="en-GB" sz="2000" dirty="0">
                <a:solidFill>
                  <a:schemeClr val="accent5"/>
                </a:solidFill>
              </a:rPr>
              <a:t>enhances all phases of research</a:t>
            </a:r>
          </a:p>
        </p:txBody>
      </p:sp>
    </p:spTree>
    <p:extLst>
      <p:ext uri="{BB962C8B-B14F-4D97-AF65-F5344CB8AC3E}">
        <p14:creationId xmlns:p14="http://schemas.microsoft.com/office/powerpoint/2010/main" val="404356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Buch</a:t>
            </a:r>
            <a:r>
              <a:rPr lang="en-US" dirty="0"/>
              <a:t>, T. et al. (2019). Benefits of a factorial design focusing on inclusion of female and male animals in one experiment. </a:t>
            </a:r>
            <a:r>
              <a:rPr lang="en-US" i="1" dirty="0"/>
              <a:t>J. Mol. Med</a:t>
            </a:r>
            <a:r>
              <a:rPr lang="en-US" dirty="0"/>
              <a:t>. 97, 871–877.</a:t>
            </a:r>
          </a:p>
          <a:p>
            <a:r>
              <a:rPr lang="en-US" dirty="0"/>
              <a:t>Buckley, J. P., Doherty, B. T., </a:t>
            </a:r>
            <a:r>
              <a:rPr lang="en-US" dirty="0" err="1"/>
              <a:t>Keil</a:t>
            </a:r>
            <a:r>
              <a:rPr lang="en-US" dirty="0"/>
              <a:t>, A. P., &amp; Engel, S. M. (2017). Statistical approaches for estimating sex-specific effects in endocrine disruptors research. </a:t>
            </a:r>
            <a:r>
              <a:rPr lang="en-US" i="1" dirty="0"/>
              <a:t>Environmental health perspectives</a:t>
            </a:r>
            <a:r>
              <a:rPr lang="en-US" dirty="0"/>
              <a:t>, </a:t>
            </a:r>
            <a:r>
              <a:rPr lang="en-US" i="1" dirty="0"/>
              <a:t>125</a:t>
            </a:r>
            <a:r>
              <a:rPr lang="en-US" dirty="0"/>
              <a:t>(6), 067013.</a:t>
            </a:r>
          </a:p>
          <a:p>
            <a:r>
              <a:rPr lang="en-US" dirty="0"/>
              <a:t>Chapman, C. D., Benedict, C., &amp; </a:t>
            </a:r>
            <a:r>
              <a:rPr lang="en-US" dirty="0" err="1"/>
              <a:t>Schiöth</a:t>
            </a:r>
            <a:r>
              <a:rPr lang="en-US" dirty="0"/>
              <a:t>, H. B. (2018). Experimenter gender and replicability in science. </a:t>
            </a:r>
            <a:r>
              <a:rPr lang="en-US" i="1" dirty="0"/>
              <a:t>Science advances</a:t>
            </a:r>
            <a:r>
              <a:rPr lang="en-US" dirty="0"/>
              <a:t>, </a:t>
            </a:r>
            <a:r>
              <a:rPr lang="en-US" i="1" dirty="0"/>
              <a:t>4</a:t>
            </a:r>
            <a:r>
              <a:rPr lang="en-US" dirty="0"/>
              <a:t>(1), e1701427.</a:t>
            </a:r>
          </a:p>
          <a:p>
            <a:r>
              <a:rPr lang="en-US" dirty="0" err="1"/>
              <a:t>Jingwen</a:t>
            </a:r>
            <a:r>
              <a:rPr lang="en-US" dirty="0"/>
              <a:t>, H. U., Rupp, J. D., &amp; Reed, M. P. (2012). Focusing on vulnerable populations in crashes: recent advances in finite element human models for injury biomechanics research. </a:t>
            </a:r>
            <a:r>
              <a:rPr lang="en-US" i="1" dirty="0"/>
              <a:t>J. </a:t>
            </a:r>
            <a:r>
              <a:rPr lang="en-US" i="1" dirty="0" err="1"/>
              <a:t>Automot</a:t>
            </a:r>
            <a:r>
              <a:rPr lang="en-US" i="1" dirty="0"/>
              <a:t>. </a:t>
            </a:r>
            <a:r>
              <a:rPr lang="en-US" i="1" dirty="0" err="1"/>
              <a:t>Saf</a:t>
            </a:r>
            <a:r>
              <a:rPr lang="en-US" i="1" dirty="0"/>
              <a:t>. Energy</a:t>
            </a:r>
            <a:r>
              <a:rPr lang="en-US" dirty="0"/>
              <a:t>, </a:t>
            </a:r>
            <a:r>
              <a:rPr lang="en-US" i="1" dirty="0"/>
              <a:t>3</a:t>
            </a:r>
            <a:r>
              <a:rPr lang="en-US" dirty="0"/>
              <a:t>, 295-307.</a:t>
            </a:r>
          </a:p>
          <a:p>
            <a:r>
              <a:rPr lang="en-US" dirty="0" err="1"/>
              <a:t>Maney</a:t>
            </a:r>
            <a:r>
              <a:rPr lang="en-US" dirty="0"/>
              <a:t>, D. L. (2016). Perils and pitfalls of reporting sex differences. </a:t>
            </a:r>
            <a:r>
              <a:rPr lang="en-US" i="1" dirty="0"/>
              <a:t>Philosophical Transactions of the Royal Society B: Biological Sciences</a:t>
            </a:r>
            <a:r>
              <a:rPr lang="en-US" dirty="0"/>
              <a:t>, </a:t>
            </a:r>
            <a:r>
              <a:rPr lang="en-US" i="1" dirty="0"/>
              <a:t>371</a:t>
            </a:r>
            <a:r>
              <a:rPr lang="en-US" dirty="0"/>
              <a:t>(1688), 20150119.</a:t>
            </a:r>
          </a:p>
          <a:p>
            <a:r>
              <a:rPr lang="en-US" dirty="0"/>
              <a:t>Miller, L. R. et al. (2017). Considering sex as a biological variable in preclinical research. </a:t>
            </a:r>
            <a:r>
              <a:rPr lang="en-US" i="1" dirty="0"/>
              <a:t>FASEB J</a:t>
            </a:r>
            <a:r>
              <a:rPr lang="en-US" dirty="0"/>
              <a:t>. </a:t>
            </a:r>
            <a:r>
              <a:rPr lang="en-GB" dirty="0"/>
              <a:t>31, 29–34</a:t>
            </a:r>
          </a:p>
          <a:p>
            <a:r>
              <a:rPr lang="en-US" dirty="0" err="1"/>
              <a:t>Moerman</a:t>
            </a:r>
            <a:r>
              <a:rPr lang="en-US" dirty="0"/>
              <a:t>, C., </a:t>
            </a:r>
            <a:r>
              <a:rPr lang="en-US" dirty="0" err="1"/>
              <a:t>Deurenberg</a:t>
            </a:r>
            <a:r>
              <a:rPr lang="en-US" dirty="0"/>
              <a:t>, R., &amp; </a:t>
            </a:r>
            <a:r>
              <a:rPr lang="en-US" dirty="0" err="1"/>
              <a:t>Haafkens</a:t>
            </a:r>
            <a:r>
              <a:rPr lang="en-US" dirty="0"/>
              <a:t>, J. (2009). Locating sex-specific evidence on clinical questions in MEDLINE: a search filter for use on </a:t>
            </a:r>
            <a:r>
              <a:rPr lang="en-US" dirty="0" err="1"/>
              <a:t>OvidSP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en-US" i="1" dirty="0" err="1"/>
              <a:t>BioMed</a:t>
            </a:r>
            <a:r>
              <a:rPr lang="en-US" i="1" dirty="0"/>
              <a:t> Central Medicine Medical Research Methodology, 9</a:t>
            </a:r>
            <a:r>
              <a:rPr lang="en-US" dirty="0"/>
              <a:t>(1), 25.</a:t>
            </a:r>
          </a:p>
          <a:p>
            <a:r>
              <a:rPr lang="en-US" dirty="0"/>
              <a:t>Rippon, G., Jordan-Young, R., Kaiser, A., &amp; Fine, C. (2014). Recommendations for sex/gender neuroimaging research: key principles and implications for research design, analysis, and interpretation. </a:t>
            </a:r>
            <a:r>
              <a:rPr lang="en-US" i="1" dirty="0"/>
              <a:t>Frontiers in human neuroscience</a:t>
            </a:r>
            <a:r>
              <a:rPr lang="en-US" dirty="0"/>
              <a:t>, </a:t>
            </a:r>
            <a:r>
              <a:rPr lang="en-US" i="1" dirty="0"/>
              <a:t>8</a:t>
            </a:r>
            <a:r>
              <a:rPr lang="en-US" dirty="0"/>
              <a:t>, 650.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185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5015</TotalTime>
  <Words>919</Words>
  <Application>Microsoft Office PowerPoint</Application>
  <PresentationFormat>Widescreen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Works Cited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Mathias Wullum Nielsen</dc:creator>
  <cp:lastModifiedBy>Londa Schiebinger</cp:lastModifiedBy>
  <cp:revision>216</cp:revision>
  <dcterms:created xsi:type="dcterms:W3CDTF">2019-05-20T14:02:51Z</dcterms:created>
  <dcterms:modified xsi:type="dcterms:W3CDTF">2021-04-16T18:16:00Z</dcterms:modified>
</cp:coreProperties>
</file>